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305" r:id="rId3"/>
    <p:sldId id="313" r:id="rId4"/>
    <p:sldId id="314" r:id="rId5"/>
    <p:sldId id="316" r:id="rId6"/>
    <p:sldId id="31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94675"/>
  </p:normalViewPr>
  <p:slideViewPr>
    <p:cSldViewPr snapToGrid="0">
      <p:cViewPr varScale="1">
        <p:scale>
          <a:sx n="90" d="100"/>
          <a:sy n="90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F142B6-CA48-E64A-85C7-5B3F7A9097E9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0FEBE-8261-3146-8E72-47C48D822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07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F0F69-51F5-4238-86B0-42C2E9179FD5}" type="datetimeFigureOut">
              <a:rPr lang="en-GB" smtClean="0"/>
              <a:t>21/12/2015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0949-856E-4D0C-88AA-CCB509BDE4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915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09687"/>
            <a:ext cx="10515600" cy="111653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61153"/>
            <a:ext cx="10515600" cy="45751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F0F69-51F5-4238-86B0-42C2E9179FD5}" type="datetimeFigureOut">
              <a:rPr lang="en-GB" smtClean="0"/>
              <a:t>21/12/2015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0949-856E-4D0C-88AA-CCB509BDE4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04471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09687"/>
            <a:ext cx="10515600" cy="111653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61153"/>
            <a:ext cx="10515600" cy="45751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F0F69-51F5-4238-86B0-42C2E9179FD5}" type="datetimeFigureOut">
              <a:rPr lang="en-GB" smtClean="0"/>
              <a:t>21/12/2015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0949-856E-4D0C-88AA-CCB509BDE4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466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F0F69-51F5-4238-86B0-42C2E9179FD5}" type="datetimeFigureOut">
              <a:rPr lang="en-GB" smtClean="0"/>
              <a:t>21/12/2015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30949-856E-4D0C-88AA-CCB509BDE4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710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F0F69-51F5-4238-86B0-42C2E9179FD5}" type="datetimeFigureOut">
              <a:rPr lang="en-GB" smtClean="0"/>
              <a:t>21/12/2015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30949-856E-4D0C-88AA-CCB509BDE4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5553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tiff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tiff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iis.ee.ic.ac.uk/ComputerVision/6D_Object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300" b="1" dirty="0" smtClean="0"/>
              <a:t>ICCV Workshop </a:t>
            </a:r>
            <a:r>
              <a:rPr lang="en-GB" sz="5300" b="1" dirty="0"/>
              <a:t>on </a:t>
            </a:r>
            <a:r>
              <a:rPr lang="en-GB" sz="5300" b="1" dirty="0" smtClean="0"/>
              <a:t>Recovering 6D Object Pose</a:t>
            </a:r>
            <a:r>
              <a:rPr lang="en-GB" b="1" dirty="0"/>
              <a:t/>
            </a:r>
            <a:br>
              <a:rPr lang="en-GB" b="1" dirty="0"/>
            </a:br>
            <a:endParaRPr lang="en-GB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237401"/>
            <a:ext cx="9144000" cy="1194355"/>
          </a:xfrm>
        </p:spPr>
        <p:txBody>
          <a:bodyPr>
            <a:normAutofit fontScale="92500" lnSpcReduction="20000"/>
          </a:bodyPr>
          <a:lstStyle/>
          <a:p>
            <a:r>
              <a:rPr lang="en-GB" sz="3200" dirty="0" smtClean="0"/>
              <a:t>Tae-Kyun Kim, </a:t>
            </a:r>
            <a:r>
              <a:rPr lang="en-GB" sz="3200" dirty="0" err="1" smtClean="0"/>
              <a:t>Carsten</a:t>
            </a:r>
            <a:r>
              <a:rPr lang="en-GB" sz="3200" dirty="0" smtClean="0"/>
              <a:t> Rother, Vincent </a:t>
            </a:r>
            <a:r>
              <a:rPr lang="en-GB" sz="3200" dirty="0" err="1" smtClean="0"/>
              <a:t>Lepetit</a:t>
            </a:r>
            <a:r>
              <a:rPr lang="en-GB" sz="3200" dirty="0" smtClean="0"/>
              <a:t>, Jiri </a:t>
            </a:r>
            <a:r>
              <a:rPr lang="en-GB" sz="3200" dirty="0" err="1" smtClean="0"/>
              <a:t>Matas</a:t>
            </a:r>
            <a:r>
              <a:rPr lang="en-GB" sz="3200" dirty="0" smtClean="0"/>
              <a:t>, Ales </a:t>
            </a:r>
            <a:r>
              <a:rPr lang="en-GB" sz="3200" dirty="0" err="1" smtClean="0"/>
              <a:t>Leonardis</a:t>
            </a:r>
            <a:r>
              <a:rPr lang="en-GB" sz="3200" dirty="0" smtClean="0"/>
              <a:t>, </a:t>
            </a:r>
            <a:r>
              <a:rPr lang="en-GB" sz="3200" dirty="0" err="1" smtClean="0"/>
              <a:t>Rigas</a:t>
            </a:r>
            <a:r>
              <a:rPr lang="en-GB" sz="3200" dirty="0" smtClean="0"/>
              <a:t> </a:t>
            </a:r>
            <a:r>
              <a:rPr lang="en-GB" sz="3200" dirty="0" err="1" smtClean="0"/>
              <a:t>Kouskouridas</a:t>
            </a:r>
            <a:r>
              <a:rPr lang="en-GB" sz="3200" dirty="0" smtClean="0"/>
              <a:t> </a:t>
            </a:r>
          </a:p>
          <a:p>
            <a:r>
              <a:rPr lang="en-GB" sz="2600" dirty="0" smtClean="0">
                <a:latin typeface="+mj-lt"/>
              </a:rPr>
              <a:t>December 17</a:t>
            </a:r>
            <a:r>
              <a:rPr lang="en-GB" sz="2600" baseline="30000" dirty="0" smtClean="0">
                <a:latin typeface="+mj-lt"/>
              </a:rPr>
              <a:t>th</a:t>
            </a:r>
            <a:r>
              <a:rPr lang="en-GB" sz="2600" dirty="0" smtClean="0">
                <a:latin typeface="+mj-lt"/>
              </a:rPr>
              <a:t>, 2015</a:t>
            </a:r>
          </a:p>
        </p:txBody>
      </p:sp>
      <p:grpSp>
        <p:nvGrpSpPr>
          <p:cNvPr id="4" name="Group 10"/>
          <p:cNvGrpSpPr>
            <a:grpSpLocks noChangeAspect="1"/>
          </p:cNvGrpSpPr>
          <p:nvPr/>
        </p:nvGrpSpPr>
        <p:grpSpPr bwMode="auto">
          <a:xfrm>
            <a:off x="1596000" y="5154012"/>
            <a:ext cx="9000000" cy="1692413"/>
            <a:chOff x="2424259" y="-1002"/>
            <a:chExt cx="6714077" cy="1261470"/>
          </a:xfrm>
        </p:grpSpPr>
        <p:pic>
          <p:nvPicPr>
            <p:cNvPr id="5" name="Picture 11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05112" y="468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4259" y="-1002"/>
              <a:ext cx="1681797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13"/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77827" y="0"/>
              <a:ext cx="1680509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14"/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8336" y="0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111" y="336849"/>
            <a:ext cx="2520000" cy="76118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16" y="336849"/>
            <a:ext cx="2520000" cy="52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0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mtClean="0"/>
              <a:t>Statistics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61153"/>
            <a:ext cx="10515600" cy="1653597"/>
          </a:xfrm>
        </p:spPr>
        <p:txBody>
          <a:bodyPr>
            <a:normAutofit lnSpcReduction="10000"/>
          </a:bodyPr>
          <a:lstStyle/>
          <a:p>
            <a:pPr>
              <a:buFont typeface="Courier New" charset="0"/>
              <a:buChar char="o"/>
            </a:pPr>
            <a:r>
              <a:rPr lang="en-GB" sz="2400" dirty="0" smtClean="0">
                <a:latin typeface="+mj-lt"/>
              </a:rPr>
              <a:t>12 </a:t>
            </a:r>
            <a:r>
              <a:rPr lang="en-GB" sz="2400" dirty="0">
                <a:latin typeface="+mj-lt"/>
              </a:rPr>
              <a:t>extended abstracts have been submitted, and they are presented as spotlights and posters.</a:t>
            </a:r>
          </a:p>
          <a:p>
            <a:pPr>
              <a:buFont typeface="Courier New" charset="0"/>
              <a:buChar char="o"/>
            </a:pPr>
            <a:r>
              <a:rPr lang="en-GB" sz="2400" dirty="0" smtClean="0">
                <a:latin typeface="+mj-lt"/>
              </a:rPr>
              <a:t>2 demos on site for 6D object pose recovery.  </a:t>
            </a:r>
            <a:endParaRPr lang="en-GB" sz="2400" dirty="0">
              <a:latin typeface="+mj-lt"/>
            </a:endParaRPr>
          </a:p>
          <a:p>
            <a:pPr>
              <a:buFont typeface="Courier New" charset="0"/>
              <a:buChar char="o"/>
            </a:pPr>
            <a:r>
              <a:rPr lang="en-GB" sz="2400" dirty="0">
                <a:latin typeface="+mj-lt"/>
              </a:rPr>
              <a:t>We will present the best </a:t>
            </a:r>
            <a:r>
              <a:rPr lang="en-GB" sz="2400" dirty="0" smtClean="0">
                <a:latin typeface="+mj-lt"/>
              </a:rPr>
              <a:t>poster </a:t>
            </a:r>
            <a:r>
              <a:rPr lang="en-GB" sz="2400" dirty="0">
                <a:latin typeface="+mj-lt"/>
              </a:rPr>
              <a:t>award ($</a:t>
            </a:r>
            <a:r>
              <a:rPr lang="en-GB" sz="2400" dirty="0" smtClean="0">
                <a:latin typeface="+mj-lt"/>
              </a:rPr>
              <a:t>200) sponsored </a:t>
            </a:r>
            <a:r>
              <a:rPr lang="en-GB" sz="2400" dirty="0">
                <a:latin typeface="+mj-lt"/>
              </a:rPr>
              <a:t>by</a:t>
            </a:r>
          </a:p>
        </p:txBody>
      </p:sp>
      <p:grpSp>
        <p:nvGrpSpPr>
          <p:cNvPr id="7" name="Group 10"/>
          <p:cNvGrpSpPr>
            <a:grpSpLocks noChangeAspect="1"/>
          </p:cNvGrpSpPr>
          <p:nvPr/>
        </p:nvGrpSpPr>
        <p:grpSpPr bwMode="auto">
          <a:xfrm>
            <a:off x="2" y="1"/>
            <a:ext cx="4211744" cy="792000"/>
            <a:chOff x="2424259" y="-1002"/>
            <a:chExt cx="6714077" cy="1261470"/>
          </a:xfrm>
        </p:grpSpPr>
        <p:pic>
          <p:nvPicPr>
            <p:cNvPr id="8" name="Picture 11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05112" y="468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4259" y="-1002"/>
              <a:ext cx="1681797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/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77827" y="0"/>
              <a:ext cx="1680509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4"/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8336" y="0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2" name="Picture 11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0018033" y="4615"/>
            <a:ext cx="1980000" cy="108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275" y="5264148"/>
            <a:ext cx="2520000" cy="76118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275" y="4226776"/>
            <a:ext cx="2520000" cy="52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80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Awards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61154"/>
            <a:ext cx="10515600" cy="882072"/>
          </a:xfrm>
        </p:spPr>
        <p:txBody>
          <a:bodyPr>
            <a:normAutofit/>
          </a:bodyPr>
          <a:lstStyle/>
          <a:p>
            <a:pPr>
              <a:buFont typeface="Courier New" charset="0"/>
              <a:buChar char="o"/>
            </a:pPr>
            <a:r>
              <a:rPr lang="en-GB" sz="2400" dirty="0">
                <a:latin typeface="+mj-lt"/>
              </a:rPr>
              <a:t>All organisers </a:t>
            </a:r>
            <a:r>
              <a:rPr lang="en-GB" sz="2400" dirty="0" smtClean="0">
                <a:latin typeface="+mj-lt"/>
              </a:rPr>
              <a:t>and </a:t>
            </a:r>
            <a:r>
              <a:rPr lang="en-GB" sz="2400" dirty="0">
                <a:latin typeface="+mj-lt"/>
              </a:rPr>
              <a:t>invited speakers </a:t>
            </a:r>
            <a:r>
              <a:rPr lang="en-GB" sz="2400" dirty="0" smtClean="0">
                <a:latin typeface="+mj-lt"/>
              </a:rPr>
              <a:t>participated </a:t>
            </a:r>
            <a:r>
              <a:rPr lang="en-GB" sz="2400" dirty="0">
                <a:latin typeface="+mj-lt"/>
              </a:rPr>
              <a:t>at the voting. </a:t>
            </a:r>
          </a:p>
          <a:p>
            <a:pPr>
              <a:buFont typeface="Courier New" charset="0"/>
              <a:buChar char="o"/>
            </a:pPr>
            <a:r>
              <a:rPr lang="en-GB" sz="2400" dirty="0">
                <a:latin typeface="+mj-lt"/>
              </a:rPr>
              <a:t>A single vote per person was allowed for the best </a:t>
            </a:r>
            <a:r>
              <a:rPr lang="en-GB" sz="2400" dirty="0" smtClean="0">
                <a:latin typeface="+mj-lt"/>
              </a:rPr>
              <a:t>poster award </a:t>
            </a:r>
            <a:r>
              <a:rPr lang="en-GB" sz="2400" dirty="0">
                <a:latin typeface="+mj-lt"/>
              </a:rPr>
              <a:t>($200)</a:t>
            </a:r>
            <a:r>
              <a:rPr lang="en-GB" sz="2400" dirty="0" smtClean="0">
                <a:latin typeface="+mj-lt"/>
              </a:rPr>
              <a:t>.</a:t>
            </a:r>
            <a:endParaRPr lang="en-GB" sz="2200" dirty="0" smtClean="0">
              <a:latin typeface="+mj-lt"/>
            </a:endParaRPr>
          </a:p>
        </p:txBody>
      </p:sp>
      <p:grpSp>
        <p:nvGrpSpPr>
          <p:cNvPr id="7" name="Group 10"/>
          <p:cNvGrpSpPr>
            <a:grpSpLocks noChangeAspect="1"/>
          </p:cNvGrpSpPr>
          <p:nvPr/>
        </p:nvGrpSpPr>
        <p:grpSpPr bwMode="auto">
          <a:xfrm>
            <a:off x="2" y="1"/>
            <a:ext cx="4211744" cy="792000"/>
            <a:chOff x="2424259" y="-1002"/>
            <a:chExt cx="6714077" cy="1261470"/>
          </a:xfrm>
        </p:grpSpPr>
        <p:pic>
          <p:nvPicPr>
            <p:cNvPr id="8" name="Picture 11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05112" y="468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4259" y="-1002"/>
              <a:ext cx="1681797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/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77827" y="0"/>
              <a:ext cx="1680509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4"/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8336" y="0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2" name="Picture 11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0018033" y="4615"/>
            <a:ext cx="1980000" cy="108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88" y="4678361"/>
            <a:ext cx="2520000" cy="76118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88" y="3640989"/>
            <a:ext cx="2520000" cy="52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77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Best Poster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083" y="2061153"/>
            <a:ext cx="11159833" cy="29680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b="1" dirty="0">
                <a:latin typeface="+mj-lt"/>
              </a:rPr>
              <a:t>E. Munoz, </a:t>
            </a:r>
            <a:r>
              <a:rPr lang="en-GB" b="1" dirty="0" smtClean="0">
                <a:latin typeface="+mj-lt"/>
              </a:rPr>
              <a:t>Y. </a:t>
            </a:r>
            <a:r>
              <a:rPr lang="en-GB" b="1" dirty="0" err="1">
                <a:latin typeface="+mj-lt"/>
              </a:rPr>
              <a:t>Konishi</a:t>
            </a:r>
            <a:r>
              <a:rPr lang="en-GB" b="1" dirty="0">
                <a:latin typeface="+mj-lt"/>
              </a:rPr>
              <a:t>, V. </a:t>
            </a:r>
            <a:r>
              <a:rPr lang="en-GB" b="1" dirty="0" err="1">
                <a:latin typeface="+mj-lt"/>
              </a:rPr>
              <a:t>Murino</a:t>
            </a:r>
            <a:r>
              <a:rPr lang="en-GB" b="1" dirty="0">
                <a:latin typeface="+mj-lt"/>
              </a:rPr>
              <a:t>, A. Del </a:t>
            </a:r>
            <a:r>
              <a:rPr lang="en-GB" b="1" dirty="0" err="1" smtClean="0">
                <a:latin typeface="+mj-lt"/>
              </a:rPr>
              <a:t>Bue</a:t>
            </a:r>
            <a:endParaRPr lang="en-GB" b="1" dirty="0" smtClean="0">
              <a:latin typeface="+mj-lt"/>
            </a:endParaRPr>
          </a:p>
          <a:p>
            <a:pPr marL="0" indent="0" algn="ctr">
              <a:buNone/>
            </a:pPr>
            <a:endParaRPr lang="en-GB" sz="2200" b="1" dirty="0" smtClean="0">
              <a:latin typeface="+mj-lt"/>
            </a:endParaRPr>
          </a:p>
          <a:p>
            <a:pPr marL="0" indent="0" algn="ctr">
              <a:buNone/>
            </a:pPr>
            <a:r>
              <a:rPr lang="en-GB" sz="2200" b="1" dirty="0" smtClean="0">
                <a:latin typeface="+mj-lt"/>
              </a:rPr>
              <a:t>for their work</a:t>
            </a:r>
          </a:p>
          <a:p>
            <a:pPr marL="0" indent="0" algn="ctr">
              <a:buNone/>
            </a:pPr>
            <a:endParaRPr lang="en-GB" sz="2200" b="1" dirty="0" smtClean="0">
              <a:latin typeface="+mj-lt"/>
            </a:endParaRPr>
          </a:p>
          <a:p>
            <a:pPr marL="0" indent="0" algn="ctr">
              <a:buNone/>
            </a:pPr>
            <a:r>
              <a:rPr lang="en-GB" b="1" dirty="0">
                <a:latin typeface="+mj-lt"/>
              </a:rPr>
              <a:t>Efficient 6D Pose Estimation of Texture-less Objects from a Single RGB Image</a:t>
            </a:r>
            <a:endParaRPr lang="en-GB" b="1" dirty="0" smtClean="0">
              <a:latin typeface="+mj-lt"/>
            </a:endParaRPr>
          </a:p>
        </p:txBody>
      </p:sp>
      <p:grpSp>
        <p:nvGrpSpPr>
          <p:cNvPr id="7" name="Group 10"/>
          <p:cNvGrpSpPr>
            <a:grpSpLocks noChangeAspect="1"/>
          </p:cNvGrpSpPr>
          <p:nvPr/>
        </p:nvGrpSpPr>
        <p:grpSpPr bwMode="auto">
          <a:xfrm>
            <a:off x="2" y="1"/>
            <a:ext cx="4211744" cy="792000"/>
            <a:chOff x="2424259" y="-1002"/>
            <a:chExt cx="6714077" cy="1261470"/>
          </a:xfrm>
        </p:grpSpPr>
        <p:pic>
          <p:nvPicPr>
            <p:cNvPr id="8" name="Picture 11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05112" y="468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4259" y="-1002"/>
              <a:ext cx="1681797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/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77827" y="0"/>
              <a:ext cx="1680509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4"/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8336" y="0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2" name="Picture 11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0018033" y="4615"/>
            <a:ext cx="19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17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What we should do next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61154"/>
            <a:ext cx="10515600" cy="3082346"/>
          </a:xfrm>
        </p:spPr>
        <p:txBody>
          <a:bodyPr>
            <a:normAutofit/>
          </a:bodyPr>
          <a:lstStyle/>
          <a:p>
            <a:pPr>
              <a:buFont typeface="Courier New" charset="0"/>
              <a:buChar char="o"/>
            </a:pPr>
            <a:r>
              <a:rPr lang="en-GB" sz="2400" dirty="0" smtClean="0">
                <a:latin typeface="+mj-lt"/>
              </a:rPr>
              <a:t>Comprehensive list of state of the art 6D object pose estimation methods and datasets</a:t>
            </a:r>
          </a:p>
          <a:p>
            <a:pPr>
              <a:buFont typeface="Courier New" charset="0"/>
              <a:buChar char="o"/>
            </a:pPr>
            <a:endParaRPr lang="en-GB" sz="2400" dirty="0">
              <a:latin typeface="+mj-lt"/>
            </a:endParaRPr>
          </a:p>
          <a:p>
            <a:pPr marL="0" indent="0">
              <a:buNone/>
            </a:pPr>
            <a:r>
              <a:rPr lang="en-GB" sz="2400" dirty="0" smtClean="0">
                <a:latin typeface="+mj-lt"/>
                <a:hlinkClick r:id="rId2"/>
              </a:rPr>
              <a:t>http</a:t>
            </a:r>
            <a:r>
              <a:rPr lang="en-GB" sz="2400" dirty="0">
                <a:latin typeface="+mj-lt"/>
                <a:hlinkClick r:id="rId2"/>
              </a:rPr>
              <a:t>://</a:t>
            </a:r>
            <a:r>
              <a:rPr lang="en-GB" sz="2400" dirty="0" smtClean="0">
                <a:latin typeface="+mj-lt"/>
                <a:hlinkClick r:id="rId2"/>
              </a:rPr>
              <a:t>www.iis.ee.ic.ac.uk/ComputerVision/6D_Object.html</a:t>
            </a:r>
            <a:endParaRPr lang="en-GB" sz="2400" dirty="0" smtClean="0">
              <a:latin typeface="+mj-lt"/>
            </a:endParaRPr>
          </a:p>
          <a:p>
            <a:pPr marL="0" indent="0">
              <a:buNone/>
            </a:pPr>
            <a:endParaRPr lang="en-GB" sz="2400" dirty="0">
              <a:latin typeface="+mj-lt"/>
            </a:endParaRPr>
          </a:p>
          <a:p>
            <a:pPr>
              <a:buFont typeface="Courier New" charset="0"/>
              <a:buChar char="o"/>
            </a:pPr>
            <a:r>
              <a:rPr lang="en-GB" sz="2400" dirty="0" smtClean="0">
                <a:latin typeface="+mj-lt"/>
              </a:rPr>
              <a:t>Robotics?</a:t>
            </a:r>
          </a:p>
        </p:txBody>
      </p:sp>
      <p:grpSp>
        <p:nvGrpSpPr>
          <p:cNvPr id="7" name="Group 10"/>
          <p:cNvGrpSpPr>
            <a:grpSpLocks noChangeAspect="1"/>
          </p:cNvGrpSpPr>
          <p:nvPr/>
        </p:nvGrpSpPr>
        <p:grpSpPr bwMode="auto">
          <a:xfrm>
            <a:off x="2" y="1"/>
            <a:ext cx="4211744" cy="792000"/>
            <a:chOff x="2424259" y="-1002"/>
            <a:chExt cx="6714077" cy="1261470"/>
          </a:xfrm>
        </p:grpSpPr>
        <p:pic>
          <p:nvPicPr>
            <p:cNvPr id="8" name="Picture 11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05112" y="468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2"/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4259" y="-1002"/>
              <a:ext cx="1681797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/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77827" y="0"/>
              <a:ext cx="1680509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4"/>
            <p:cNvPicPr>
              <a:picLocks noChangeAspect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8336" y="0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2" name="Picture 11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10018033" y="4615"/>
            <a:ext cx="19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8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9227" y="2966533"/>
            <a:ext cx="3373546" cy="924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6000" b="1" dirty="0" smtClean="0">
                <a:latin typeface="+mj-lt"/>
              </a:rPr>
              <a:t>Thank you</a:t>
            </a:r>
          </a:p>
        </p:txBody>
      </p:sp>
      <p:grpSp>
        <p:nvGrpSpPr>
          <p:cNvPr id="7" name="Group 10"/>
          <p:cNvGrpSpPr>
            <a:grpSpLocks noChangeAspect="1"/>
          </p:cNvGrpSpPr>
          <p:nvPr/>
        </p:nvGrpSpPr>
        <p:grpSpPr bwMode="auto">
          <a:xfrm>
            <a:off x="2" y="1"/>
            <a:ext cx="4211744" cy="792000"/>
            <a:chOff x="2424259" y="-1002"/>
            <a:chExt cx="6714077" cy="1261470"/>
          </a:xfrm>
        </p:grpSpPr>
        <p:pic>
          <p:nvPicPr>
            <p:cNvPr id="8" name="Picture 11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05112" y="468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4259" y="-1002"/>
              <a:ext cx="1681797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/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77827" y="0"/>
              <a:ext cx="1680509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4"/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8336" y="0"/>
              <a:ext cx="1680000" cy="126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2" name="Picture 11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10018033" y="4615"/>
            <a:ext cx="19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4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1193</TotalTime>
  <Words>152</Words>
  <Application>Microsoft Macintosh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Courier New</vt:lpstr>
      <vt:lpstr>Office Theme</vt:lpstr>
      <vt:lpstr>ICCV Workshop on Recovering 6D Object Pose </vt:lpstr>
      <vt:lpstr>Statistics</vt:lpstr>
      <vt:lpstr>Awards</vt:lpstr>
      <vt:lpstr>Best Poster</vt:lpstr>
      <vt:lpstr>What we should do next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CVPR Workshop on Observing and Understanding Hands in Action  (HANDS 2015) </dc:title>
  <dc:creator>Tae-Kyun Kim</dc:creator>
  <cp:lastModifiedBy>Kouskouridas, Rigas</cp:lastModifiedBy>
  <cp:revision>259</cp:revision>
  <dcterms:created xsi:type="dcterms:W3CDTF">2015-06-07T19:19:04Z</dcterms:created>
  <dcterms:modified xsi:type="dcterms:W3CDTF">2015-12-21T15:19:34Z</dcterms:modified>
</cp:coreProperties>
</file>

<file path=docProps/thumbnail.jpeg>
</file>